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5" r:id="rId4"/>
    <p:sldId id="266" r:id="rId5"/>
    <p:sldId id="267" r:id="rId6"/>
    <p:sldId id="257" r:id="rId7"/>
    <p:sldId id="258" r:id="rId8"/>
    <p:sldId id="260" r:id="rId9"/>
    <p:sldId id="261" r:id="rId10"/>
    <p:sldId id="262" r:id="rId11"/>
    <p:sldId id="263" r:id="rId12"/>
    <p:sldId id="264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3DB793B-EA37-4E9D-A6C2-39738DE1BA34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707580C-250A-41FB-8BF3-32E2ED4CD49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B793B-EA37-4E9D-A6C2-39738DE1BA34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7580C-250A-41FB-8BF3-32E2ED4CD49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3DB793B-EA37-4E9D-A6C2-39738DE1BA34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tângu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707580C-250A-41FB-8BF3-32E2ED4CD49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B793B-EA37-4E9D-A6C2-39738DE1BA34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707580C-250A-41FB-8BF3-32E2ED4CD49E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7" name="Retângu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B793B-EA37-4E9D-A6C2-39738DE1BA34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707580C-250A-41FB-8BF3-32E2ED4CD49E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3DB793B-EA37-4E9D-A6C2-39738DE1BA34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707580C-250A-41FB-8BF3-32E2ED4CD49E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3DB793B-EA37-4E9D-A6C2-39738DE1BA34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12" name="Espaço Reservado para Número de Slid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707580C-250A-41FB-8BF3-32E2ED4CD49E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Espaço Reservado para Tex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5" name="Espaço Reservado para Tex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B793B-EA37-4E9D-A6C2-39738DE1BA34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707580C-250A-41FB-8BF3-32E2ED4CD49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B793B-EA37-4E9D-A6C2-39738DE1BA34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707580C-250A-41FB-8BF3-32E2ED4CD49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B793B-EA37-4E9D-A6C2-39738DE1BA34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707580C-250A-41FB-8BF3-32E2ED4CD49E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Retângu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Retângu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3DB793B-EA37-4E9D-A6C2-39738DE1BA34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707580C-250A-41FB-8BF3-32E2ED4CD49E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3DB793B-EA37-4E9D-A6C2-39738DE1BA34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tângu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707580C-250A-41FB-8BF3-32E2ED4CD49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Tuning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Lílian</a:t>
            </a:r>
            <a:r>
              <a:rPr lang="en-US" dirty="0" smtClean="0"/>
              <a:t> </a:t>
            </a:r>
            <a:r>
              <a:rPr lang="en-US" dirty="0" err="1" smtClean="0"/>
              <a:t>Simão</a:t>
            </a:r>
            <a:r>
              <a:rPr lang="en-US" dirty="0" smtClean="0"/>
              <a:t> Oliveira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Fases</a:t>
            </a:r>
            <a:r>
              <a:rPr lang="en-US" dirty="0" smtClean="0"/>
              <a:t> do Tuning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termos</a:t>
            </a:r>
            <a:r>
              <a:rPr lang="en-US" dirty="0" smtClean="0"/>
              <a:t> </a:t>
            </a:r>
            <a:r>
              <a:rPr lang="en-US" dirty="0" err="1" smtClean="0"/>
              <a:t>didáticos</a:t>
            </a:r>
            <a:r>
              <a:rPr lang="en-US" dirty="0" smtClean="0"/>
              <a:t> </a:t>
            </a:r>
            <a:r>
              <a:rPr lang="en-US" dirty="0" err="1" smtClean="0"/>
              <a:t>podem</a:t>
            </a:r>
            <a:r>
              <a:rPr lang="en-US" dirty="0" smtClean="0"/>
              <a:t> ser </a:t>
            </a:r>
            <a:r>
              <a:rPr lang="en-US" dirty="0" err="1" smtClean="0"/>
              <a:t>divididos</a:t>
            </a:r>
            <a:r>
              <a:rPr lang="en-US" dirty="0" smtClean="0"/>
              <a:t> </a:t>
            </a:r>
            <a:r>
              <a:rPr lang="en-US" dirty="0" err="1" smtClean="0"/>
              <a:t>nas</a:t>
            </a:r>
            <a:r>
              <a:rPr lang="en-US" dirty="0" smtClean="0"/>
              <a:t> </a:t>
            </a:r>
            <a:r>
              <a:rPr lang="en-US" dirty="0" err="1" smtClean="0"/>
              <a:t>seguintes</a:t>
            </a:r>
            <a:r>
              <a:rPr lang="en-US" dirty="0" smtClean="0"/>
              <a:t> </a:t>
            </a:r>
            <a:r>
              <a:rPr lang="en-US" dirty="0" err="1" smtClean="0"/>
              <a:t>fases</a:t>
            </a:r>
            <a:r>
              <a:rPr lang="en-US" dirty="0" smtClean="0"/>
              <a:t>:</a:t>
            </a:r>
          </a:p>
          <a:p>
            <a:pPr lvl="1"/>
            <a:r>
              <a:rPr lang="pt-BR" dirty="0" smtClean="0"/>
              <a:t>refinamento do esquema das relações e as consultas/</a:t>
            </a:r>
            <a:r>
              <a:rPr lang="pt-BR" i="1" dirty="0" err="1" smtClean="0"/>
              <a:t>updates</a:t>
            </a:r>
            <a:r>
              <a:rPr lang="pt-BR" dirty="0" smtClean="0"/>
              <a:t> feitas no BD</a:t>
            </a:r>
          </a:p>
          <a:p>
            <a:pPr lvl="1"/>
            <a:r>
              <a:rPr lang="pt-BR" dirty="0" smtClean="0"/>
              <a:t>configuração do sistema operacional em uso</a:t>
            </a:r>
          </a:p>
          <a:p>
            <a:pPr lvl="1"/>
            <a:r>
              <a:rPr lang="pt-BR" dirty="0" smtClean="0"/>
              <a:t>configuração dos parâmetros dos </a:t>
            </a:r>
            <a:r>
              <a:rPr lang="pt-BR" dirty="0" err="1" smtClean="0"/>
              <a:t>SGBDs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Como saber 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precisa</a:t>
            </a:r>
            <a:r>
              <a:rPr lang="en-US" dirty="0" smtClean="0"/>
              <a:t> de </a:t>
            </a:r>
            <a:r>
              <a:rPr lang="en-US" dirty="0" err="1" smtClean="0"/>
              <a:t>ajustes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err="1" smtClean="0"/>
              <a:t>Monitoramento</a:t>
            </a:r>
            <a:r>
              <a:rPr lang="en-US" dirty="0" smtClean="0"/>
              <a:t> do SGBD</a:t>
            </a:r>
          </a:p>
          <a:p>
            <a:pPr>
              <a:lnSpc>
                <a:spcPct val="200000"/>
              </a:lnSpc>
            </a:pPr>
            <a:r>
              <a:rPr lang="en-US" dirty="0" err="1" smtClean="0"/>
              <a:t>Descobrir</a:t>
            </a:r>
            <a:r>
              <a:rPr lang="en-US" dirty="0" smtClean="0"/>
              <a:t> </a:t>
            </a:r>
            <a:r>
              <a:rPr lang="en-US" dirty="0" err="1" smtClean="0"/>
              <a:t>qual</a:t>
            </a:r>
            <a:r>
              <a:rPr lang="en-US" dirty="0" smtClean="0"/>
              <a:t> é o </a:t>
            </a:r>
            <a:r>
              <a:rPr lang="en-US" dirty="0" err="1" smtClean="0"/>
              <a:t>gargalo</a:t>
            </a:r>
            <a:r>
              <a:rPr lang="en-US" dirty="0" smtClean="0"/>
              <a:t> do </a:t>
            </a:r>
            <a:r>
              <a:rPr lang="en-US" dirty="0" err="1" smtClean="0"/>
              <a:t>sistema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err="1" smtClean="0"/>
              <a:t>Tomar</a:t>
            </a:r>
            <a:r>
              <a:rPr lang="en-US" dirty="0" smtClean="0"/>
              <a:t> as </a:t>
            </a:r>
            <a:r>
              <a:rPr lang="en-US" dirty="0" err="1" smtClean="0"/>
              <a:t>medidas</a:t>
            </a:r>
            <a:r>
              <a:rPr lang="en-US" dirty="0" smtClean="0"/>
              <a:t> </a:t>
            </a:r>
            <a:r>
              <a:rPr lang="en-US" dirty="0" err="1" smtClean="0"/>
              <a:t>necessárias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o </a:t>
            </a:r>
            <a:r>
              <a:rPr lang="en-US" dirty="0" err="1" smtClean="0"/>
              <a:t>problema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questão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Tuning – </a:t>
            </a:r>
            <a:r>
              <a:rPr lang="en-US" dirty="0" err="1" smtClean="0"/>
              <a:t>Decisões</a:t>
            </a:r>
            <a:r>
              <a:rPr lang="en-US" dirty="0" smtClean="0"/>
              <a:t> </a:t>
            </a:r>
            <a:r>
              <a:rPr lang="en-US" dirty="0" err="1" smtClean="0"/>
              <a:t>importantes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pt-BR" dirty="0" smtClean="0"/>
              <a:t>Decisões tomadas durante o projeto físico e posteriormente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ajustes</a:t>
            </a:r>
            <a:r>
              <a:rPr lang="en-US" dirty="0" smtClean="0"/>
              <a:t>:</a:t>
            </a:r>
          </a:p>
          <a:p>
            <a:pPr marL="880110" lvl="1" indent="-514350">
              <a:buFont typeface="+mj-lt"/>
              <a:buAutoNum type="arabicPeriod"/>
            </a:pPr>
            <a:r>
              <a:rPr lang="pt-BR" dirty="0" smtClean="0"/>
              <a:t>Escolha dos índices a serem criados:</a:t>
            </a:r>
          </a:p>
          <a:p>
            <a:pPr marL="1154430" lvl="2" indent="-514350"/>
            <a:r>
              <a:rPr lang="pt-BR" dirty="0" smtClean="0"/>
              <a:t>Para quais relações serão criados  índices e qual campo ou combinação de campos serão escolhidos como chaves de busca.</a:t>
            </a:r>
          </a:p>
          <a:p>
            <a:pPr marL="1154430" lvl="2" indent="-514350"/>
            <a:r>
              <a:rPr lang="pt-BR" dirty="0" smtClean="0"/>
              <a:t> Para cada índice, se ele deve ser agrupado ou </a:t>
            </a:r>
            <a:r>
              <a:rPr lang="pt-BR" dirty="0" err="1" smtClean="0"/>
              <a:t>não</a:t>
            </a:r>
            <a:r>
              <a:rPr lang="pt-BR" dirty="0" smtClean="0"/>
              <a:t>.</a:t>
            </a:r>
          </a:p>
          <a:p>
            <a:pPr marL="880110" lvl="1" indent="-514350">
              <a:buFont typeface="+mj-lt"/>
              <a:buAutoNum type="arabicPeriod"/>
            </a:pPr>
            <a:r>
              <a:rPr lang="pt-BR" dirty="0" smtClean="0"/>
              <a:t>Ajustando o esquema conceitual:</a:t>
            </a:r>
          </a:p>
          <a:p>
            <a:pPr marL="1154430" lvl="2" indent="-514350"/>
            <a:r>
              <a:rPr lang="pt-BR" dirty="0" smtClean="0"/>
              <a:t>Qual a melhor forma normal a ser utilizada (por exemplo, BCNF ou 3NF).</a:t>
            </a:r>
          </a:p>
          <a:p>
            <a:pPr marL="1154430" lvl="2" indent="-514350"/>
            <a:r>
              <a:rPr lang="pt-BR" dirty="0" smtClean="0"/>
              <a:t>Em alguns casos, pode ser interessante </a:t>
            </a:r>
            <a:r>
              <a:rPr lang="pt-BR" dirty="0" err="1" smtClean="0"/>
              <a:t>desnormalizar</a:t>
            </a:r>
            <a:r>
              <a:rPr lang="pt-BR" dirty="0" smtClean="0"/>
              <a:t> o esquema a fim de se obter um ganho de desempenho.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Tuning – </a:t>
            </a:r>
            <a:r>
              <a:rPr lang="en-US" dirty="0" err="1" smtClean="0"/>
              <a:t>Decisões</a:t>
            </a:r>
            <a:r>
              <a:rPr lang="en-US" dirty="0" smtClean="0"/>
              <a:t> </a:t>
            </a:r>
            <a:r>
              <a:rPr lang="en-US" dirty="0" err="1" smtClean="0"/>
              <a:t>importantes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Decisões tomadas durante o projeto físico e posteriormente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ajustes</a:t>
            </a:r>
            <a:r>
              <a:rPr lang="en-US" dirty="0" smtClean="0"/>
              <a:t>:</a:t>
            </a:r>
          </a:p>
          <a:p>
            <a:pPr marL="880110" lvl="1" indent="-514350">
              <a:buFont typeface="+mj-lt"/>
              <a:buAutoNum type="arabicPeriod" startAt="2"/>
            </a:pPr>
            <a:r>
              <a:rPr lang="pt-BR" dirty="0" smtClean="0">
                <a:solidFill>
                  <a:schemeClr val="accent1">
                    <a:lumMod val="75000"/>
                  </a:schemeClr>
                </a:solidFill>
              </a:rPr>
              <a:t>(Cont.) </a:t>
            </a:r>
            <a:r>
              <a:rPr lang="pt-BR" dirty="0" smtClean="0"/>
              <a:t>Ajustando o esquema conceitual:</a:t>
            </a:r>
          </a:p>
          <a:p>
            <a:pPr marL="1154430" lvl="2" indent="-514350"/>
            <a:r>
              <a:rPr lang="pt-BR" dirty="0" smtClean="0"/>
              <a:t>Pode-se optar também pelo </a:t>
            </a:r>
            <a:r>
              <a:rPr lang="pt-BR" dirty="0" err="1" smtClean="0"/>
              <a:t>particionamento</a:t>
            </a:r>
            <a:r>
              <a:rPr lang="pt-BR" dirty="0" smtClean="0"/>
              <a:t> vertical, ou seja, decompor ainda mais certos esquemas já decompostos.</a:t>
            </a:r>
          </a:p>
          <a:p>
            <a:pPr marL="1154430" lvl="2" indent="-514350"/>
            <a:r>
              <a:rPr lang="pt-BR" dirty="0" err="1" smtClean="0"/>
              <a:t>Visões</a:t>
            </a:r>
            <a:r>
              <a:rPr lang="pt-BR" dirty="0" smtClean="0"/>
              <a:t> podem ser utilizadas para mascarar as mudanças no esquema conceitual dos usuários.</a:t>
            </a:r>
          </a:p>
          <a:p>
            <a:pPr marL="880110" lvl="1" indent="-514350">
              <a:buFont typeface="+mj-lt"/>
              <a:buAutoNum type="arabicPeriod" startAt="3"/>
            </a:pPr>
            <a:r>
              <a:rPr lang="pt-BR" dirty="0" smtClean="0"/>
              <a:t>Ajustes de consultas e transações: </a:t>
            </a:r>
          </a:p>
          <a:p>
            <a:pPr marL="1154430" lvl="2" indent="-514350"/>
            <a:r>
              <a:rPr lang="pt-BR" dirty="0" smtClean="0"/>
              <a:t>Consultas e transações frequentemente executadas podem ser reescritas para ficarem mais rápidas.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Seleção</a:t>
            </a:r>
            <a:r>
              <a:rPr lang="en-US" dirty="0" smtClean="0"/>
              <a:t> de </a:t>
            </a:r>
            <a:r>
              <a:rPr lang="en-US" dirty="0" err="1" smtClean="0"/>
              <a:t>índices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A escolha de um bom conjunto de índices é uma tarefa difícil. Para uma boa decisão, faz-se necessário o conhecimento das técnicas de indexação existentes e do funcionamento do </a:t>
            </a:r>
            <a:r>
              <a:rPr lang="en-US" dirty="0" err="1" smtClean="0"/>
              <a:t>otimizador</a:t>
            </a:r>
            <a:r>
              <a:rPr lang="en-US" dirty="0" smtClean="0"/>
              <a:t> de </a:t>
            </a:r>
            <a:r>
              <a:rPr lang="en-US" dirty="0" err="1" smtClean="0"/>
              <a:t>consultas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Índices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Pontos</a:t>
            </a:r>
            <a:r>
              <a:rPr lang="en-US" dirty="0" smtClean="0"/>
              <a:t> a </a:t>
            </a:r>
            <a:r>
              <a:rPr lang="en-US" dirty="0" err="1" smtClean="0"/>
              <a:t>serem</a:t>
            </a:r>
            <a:r>
              <a:rPr lang="en-US" dirty="0" smtClean="0"/>
              <a:t> </a:t>
            </a:r>
            <a:r>
              <a:rPr lang="en-US" dirty="0" err="1" smtClean="0"/>
              <a:t>considerados</a:t>
            </a:r>
            <a:r>
              <a:rPr lang="en-US" dirty="0" smtClean="0"/>
              <a:t>:</a:t>
            </a:r>
          </a:p>
          <a:p>
            <a:r>
              <a:rPr lang="pt-BR" b="1" dirty="0" smtClean="0"/>
              <a:t>Necessidade do índice: </a:t>
            </a:r>
            <a:r>
              <a:rPr lang="pt-BR" dirty="0" smtClean="0"/>
              <a:t>A menos que exista uma consulta que possa se beneficiar do índice, a sua construção é desnecessária.</a:t>
            </a:r>
          </a:p>
          <a:p>
            <a:endParaRPr lang="pt-BR" dirty="0" smtClean="0"/>
          </a:p>
          <a:p>
            <a:r>
              <a:rPr lang="pt-BR" b="1" dirty="0" smtClean="0"/>
              <a:t>Escolha da chave de busca: </a:t>
            </a:r>
          </a:p>
          <a:p>
            <a:pPr lvl="1"/>
            <a:r>
              <a:rPr lang="pt-BR" dirty="0" smtClean="0"/>
              <a:t>Os candidatos naturais a chave de busca </a:t>
            </a:r>
            <a:r>
              <a:rPr lang="pt-BR" dirty="0" err="1" smtClean="0"/>
              <a:t>são</a:t>
            </a:r>
            <a:r>
              <a:rPr lang="pt-BR" dirty="0" smtClean="0"/>
              <a:t> os atributos que aparecem nas cláusulas WHERE, ORDER BY e GROUP BY. </a:t>
            </a:r>
          </a:p>
          <a:p>
            <a:pPr lvl="1"/>
            <a:r>
              <a:rPr lang="pt-BR" dirty="0" smtClean="0"/>
              <a:t>Quanto ao </a:t>
            </a:r>
            <a:r>
              <a:rPr lang="pt-BR" b="1" dirty="0" smtClean="0"/>
              <a:t>tipo de índice </a:t>
            </a:r>
            <a:r>
              <a:rPr lang="pt-BR" dirty="0" smtClean="0"/>
              <a:t>a ser utilizado, se a cláusula apresentar uma condição de </a:t>
            </a:r>
            <a:r>
              <a:rPr lang="pt-BR" dirty="0" smtClean="0">
                <a:solidFill>
                  <a:srgbClr val="002060"/>
                </a:solidFill>
              </a:rPr>
              <a:t>igualdade</a:t>
            </a:r>
            <a:r>
              <a:rPr lang="pt-BR" dirty="0" smtClean="0"/>
              <a:t> a melhor escolha é um índice do tipo </a:t>
            </a:r>
            <a:r>
              <a:rPr lang="pt-BR" dirty="0" err="1" smtClean="0">
                <a:solidFill>
                  <a:srgbClr val="002060"/>
                </a:solidFill>
              </a:rPr>
              <a:t>hash</a:t>
            </a:r>
            <a:r>
              <a:rPr lang="pt-BR" dirty="0" smtClean="0"/>
              <a:t>. Por outro lado, se ocorrerem </a:t>
            </a:r>
            <a:r>
              <a:rPr lang="pt-BR" dirty="0" smtClean="0">
                <a:solidFill>
                  <a:schemeClr val="accent4">
                    <a:lumMod val="50000"/>
                  </a:schemeClr>
                </a:solidFill>
              </a:rPr>
              <a:t>intervalos</a:t>
            </a:r>
            <a:r>
              <a:rPr lang="pt-BR" dirty="0" smtClean="0"/>
              <a:t> de valores a melhor alternativa é um índice do tipo </a:t>
            </a:r>
            <a:r>
              <a:rPr lang="pt-BR" dirty="0" smtClean="0">
                <a:solidFill>
                  <a:schemeClr val="accent4">
                    <a:lumMod val="50000"/>
                  </a:schemeClr>
                </a:solidFill>
              </a:rPr>
              <a:t>árvore B+.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Índices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76800"/>
          </a:xfrm>
        </p:spPr>
        <p:txBody>
          <a:bodyPr>
            <a:normAutofit fontScale="92500"/>
          </a:bodyPr>
          <a:lstStyle/>
          <a:p>
            <a:r>
              <a:rPr lang="en-US" sz="1600" dirty="0" err="1" smtClean="0"/>
              <a:t>Pontos</a:t>
            </a:r>
            <a:r>
              <a:rPr lang="en-US" sz="1600" dirty="0" smtClean="0"/>
              <a:t> a </a:t>
            </a:r>
            <a:r>
              <a:rPr lang="en-US" sz="1600" dirty="0" err="1" smtClean="0"/>
              <a:t>serem</a:t>
            </a:r>
            <a:r>
              <a:rPr lang="en-US" sz="1600" dirty="0" smtClean="0"/>
              <a:t> </a:t>
            </a:r>
            <a:r>
              <a:rPr lang="en-US" sz="1600" dirty="0" err="1" smtClean="0"/>
              <a:t>considerados</a:t>
            </a:r>
            <a:r>
              <a:rPr lang="en-US" sz="1600" dirty="0" smtClean="0"/>
              <a:t>:</a:t>
            </a:r>
          </a:p>
          <a:p>
            <a:pPr>
              <a:lnSpc>
                <a:spcPct val="150000"/>
              </a:lnSpc>
            </a:pPr>
            <a:r>
              <a:rPr lang="pt-BR" sz="2400" b="1" dirty="0" smtClean="0"/>
              <a:t>Utilização de múltiplos atributos na chave de busca</a:t>
            </a:r>
            <a:r>
              <a:rPr lang="pt-BR" sz="2400" dirty="0" smtClean="0"/>
              <a:t>:  Esta opção deve ser considerada quando: </a:t>
            </a:r>
          </a:p>
          <a:p>
            <a:pPr lvl="1">
              <a:lnSpc>
                <a:spcPct val="150000"/>
              </a:lnSpc>
            </a:pPr>
            <a:r>
              <a:rPr lang="pt-BR" sz="2400" dirty="0" smtClean="0"/>
              <a:t>(1) Uma cláusula WHERE inclui condições em mais de um atributo de uma relação</a:t>
            </a:r>
          </a:p>
          <a:p>
            <a:pPr lvl="1">
              <a:lnSpc>
                <a:spcPct val="150000"/>
              </a:lnSpc>
            </a:pPr>
            <a:r>
              <a:rPr lang="pt-BR" sz="2400" dirty="0" smtClean="0"/>
              <a:t>(2) Pode-se chegar numa estratégia apenas de índice (o acesso à relação é evitado) para consultas importantes. Deve-se atentar para a ordem dos atributos na chave de busca, que deve ser a mesma ordem em que os atributos aparecem na cláusula WHERE.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Índices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76800"/>
          </a:xfrm>
        </p:spPr>
        <p:txBody>
          <a:bodyPr>
            <a:noAutofit/>
          </a:bodyPr>
          <a:lstStyle/>
          <a:p>
            <a:pPr>
              <a:spcAft>
                <a:spcPts val="2400"/>
              </a:spcAft>
            </a:pPr>
            <a:r>
              <a:rPr lang="en-US" sz="2200" dirty="0" err="1" smtClean="0"/>
              <a:t>Pontos</a:t>
            </a:r>
            <a:r>
              <a:rPr lang="en-US" sz="2200" dirty="0" smtClean="0"/>
              <a:t> a </a:t>
            </a:r>
            <a:r>
              <a:rPr lang="en-US" sz="2200" dirty="0" err="1" smtClean="0"/>
              <a:t>serem</a:t>
            </a:r>
            <a:r>
              <a:rPr lang="en-US" sz="2200" dirty="0" smtClean="0"/>
              <a:t> </a:t>
            </a:r>
            <a:r>
              <a:rPr lang="en-US" sz="2200" dirty="0" err="1" smtClean="0"/>
              <a:t>considerados</a:t>
            </a:r>
            <a:r>
              <a:rPr lang="en-US" sz="2200" dirty="0" smtClean="0"/>
              <a:t>:</a:t>
            </a:r>
          </a:p>
          <a:p>
            <a:pPr>
              <a:spcAft>
                <a:spcPts val="2400"/>
              </a:spcAft>
            </a:pPr>
            <a:r>
              <a:rPr lang="pt-BR" sz="2200" b="1" dirty="0" smtClean="0"/>
              <a:t>Necessidade do agrupamento</a:t>
            </a:r>
            <a:r>
              <a:rPr lang="pt-BR" sz="2200" dirty="0" smtClean="0"/>
              <a:t>: </a:t>
            </a:r>
          </a:p>
          <a:p>
            <a:pPr lvl="1">
              <a:spcAft>
                <a:spcPts val="2400"/>
              </a:spcAft>
            </a:pPr>
            <a:r>
              <a:rPr lang="pt-BR" sz="2200" dirty="0" smtClean="0"/>
              <a:t>A opção de agrupamento é muito importante, pois implica </a:t>
            </a:r>
            <a:r>
              <a:rPr lang="pt-BR" sz="2200" dirty="0" err="1" smtClean="0"/>
              <a:t>significamente</a:t>
            </a:r>
            <a:r>
              <a:rPr lang="pt-BR" sz="2200" dirty="0" smtClean="0"/>
              <a:t> no desempenho do acesso a relação considerada. </a:t>
            </a:r>
          </a:p>
          <a:p>
            <a:pPr lvl="1">
              <a:spcAft>
                <a:spcPts val="2400"/>
              </a:spcAft>
            </a:pPr>
            <a:r>
              <a:rPr lang="pt-BR" sz="2200" dirty="0" smtClean="0"/>
              <a:t>Além disso, apenas um índice por relação pode ser agrupado, o que aumenta ainda mais a </a:t>
            </a:r>
            <a:r>
              <a:rPr lang="pt-BR" sz="2200" dirty="0" err="1" smtClean="0"/>
              <a:t>importância</a:t>
            </a:r>
            <a:r>
              <a:rPr lang="pt-BR" sz="2200" dirty="0" smtClean="0"/>
              <a:t> de tal </a:t>
            </a:r>
            <a:r>
              <a:rPr lang="pt-BR" sz="2200" dirty="0" err="1" smtClean="0"/>
              <a:t>decisão</a:t>
            </a:r>
            <a:r>
              <a:rPr lang="pt-BR" sz="2200" dirty="0" smtClean="0"/>
              <a:t>. </a:t>
            </a:r>
          </a:p>
          <a:p>
            <a:pPr lvl="1">
              <a:spcAft>
                <a:spcPts val="2400"/>
              </a:spcAft>
            </a:pPr>
            <a:r>
              <a:rPr lang="pt-BR" sz="2200" dirty="0" smtClean="0"/>
              <a:t>Como regra geral, consultas de intervalos tendem a se beneficiar mais do agrupamento. Tendo que decidir sobre várias consultas, cada uma envolvendo diferentes conjuntos de atributos, deve-se considerar a seletividade e a </a:t>
            </a:r>
            <a:r>
              <a:rPr lang="pt-BR" sz="2200" dirty="0" err="1" smtClean="0"/>
              <a:t>frequencia</a:t>
            </a:r>
            <a:r>
              <a:rPr lang="pt-BR" sz="2200" dirty="0" smtClean="0"/>
              <a:t> de cada uma delas.</a:t>
            </a:r>
            <a:endParaRPr lang="en-US" sz="22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Índices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200" dirty="0" err="1" smtClean="0"/>
              <a:t>Pontos</a:t>
            </a:r>
            <a:r>
              <a:rPr lang="en-US" sz="3200" dirty="0" smtClean="0"/>
              <a:t> a </a:t>
            </a:r>
            <a:r>
              <a:rPr lang="en-US" sz="3200" dirty="0" err="1" smtClean="0"/>
              <a:t>serem</a:t>
            </a:r>
            <a:r>
              <a:rPr lang="en-US" sz="3200" dirty="0" smtClean="0"/>
              <a:t> </a:t>
            </a:r>
            <a:r>
              <a:rPr lang="en-US" sz="3200" dirty="0" err="1" smtClean="0"/>
              <a:t>considerados</a:t>
            </a:r>
            <a:r>
              <a:rPr lang="en-US" sz="3200" dirty="0" smtClean="0"/>
              <a:t>:</a:t>
            </a:r>
          </a:p>
          <a:p>
            <a:r>
              <a:rPr lang="pt-BR" sz="3400" dirty="0" smtClean="0"/>
              <a:t>Índice </a:t>
            </a:r>
            <a:r>
              <a:rPr lang="pt-BR" sz="3400" dirty="0" err="1" smtClean="0"/>
              <a:t>hash</a:t>
            </a:r>
            <a:r>
              <a:rPr lang="pt-BR" sz="3400" dirty="0" smtClean="0"/>
              <a:t> versus á</a:t>
            </a:r>
            <a:r>
              <a:rPr lang="pt-BR" sz="3400" dirty="0" smtClean="0"/>
              <a:t>rvore</a:t>
            </a:r>
            <a:r>
              <a:rPr lang="pt-BR" sz="3400" dirty="0" smtClean="0"/>
              <a:t>: </a:t>
            </a:r>
            <a:endParaRPr lang="pt-BR" sz="3400" dirty="0" smtClean="0"/>
          </a:p>
          <a:p>
            <a:pPr lvl="1"/>
            <a:r>
              <a:rPr lang="pt-BR" sz="3400" dirty="0" smtClean="0"/>
              <a:t>Índices </a:t>
            </a:r>
            <a:r>
              <a:rPr lang="pt-BR" sz="3400" dirty="0" smtClean="0"/>
              <a:t>do tipo </a:t>
            </a:r>
            <a:r>
              <a:rPr lang="pt-BR" sz="3400" dirty="0" smtClean="0">
                <a:solidFill>
                  <a:srgbClr val="FF0000"/>
                </a:solidFill>
              </a:rPr>
              <a:t>á</a:t>
            </a:r>
            <a:r>
              <a:rPr lang="pt-BR" sz="3400" dirty="0" smtClean="0">
                <a:solidFill>
                  <a:srgbClr val="FF0000"/>
                </a:solidFill>
              </a:rPr>
              <a:t>rvore </a:t>
            </a:r>
            <a:r>
              <a:rPr lang="pt-BR" sz="3400" dirty="0" smtClean="0">
                <a:solidFill>
                  <a:srgbClr val="FF0000"/>
                </a:solidFill>
              </a:rPr>
              <a:t>B+</a:t>
            </a:r>
            <a:r>
              <a:rPr lang="pt-BR" sz="3400" dirty="0" smtClean="0"/>
              <a:t> devem ser considerados em </a:t>
            </a:r>
            <a:r>
              <a:rPr lang="pt-BR" sz="3400" dirty="0" smtClean="0"/>
              <a:t>consultas que </a:t>
            </a:r>
            <a:r>
              <a:rPr lang="pt-BR" sz="3400" dirty="0" smtClean="0"/>
              <a:t>envolvem </a:t>
            </a:r>
            <a:r>
              <a:rPr lang="pt-BR" sz="3400" dirty="0" smtClean="0">
                <a:solidFill>
                  <a:srgbClr val="FF0000"/>
                </a:solidFill>
              </a:rPr>
              <a:t>intervalos </a:t>
            </a:r>
          </a:p>
          <a:p>
            <a:pPr lvl="1"/>
            <a:r>
              <a:rPr lang="pt-BR" sz="3400" dirty="0" smtClean="0"/>
              <a:t>índices </a:t>
            </a:r>
            <a:r>
              <a:rPr lang="pt-BR" sz="3400" dirty="0" smtClean="0"/>
              <a:t>do tipo </a:t>
            </a:r>
            <a:r>
              <a:rPr lang="pt-BR" sz="3400" dirty="0" err="1" smtClean="0">
                <a:solidFill>
                  <a:srgbClr val="FF0000"/>
                </a:solidFill>
              </a:rPr>
              <a:t>hash</a:t>
            </a:r>
            <a:r>
              <a:rPr lang="pt-BR" sz="3400" dirty="0" smtClean="0"/>
              <a:t> nos casos </a:t>
            </a:r>
            <a:r>
              <a:rPr lang="pt-BR" sz="3400" dirty="0" smtClean="0"/>
              <a:t>de </a:t>
            </a:r>
            <a:r>
              <a:rPr lang="pt-BR" sz="3400" dirty="0" smtClean="0">
                <a:solidFill>
                  <a:srgbClr val="FF0000"/>
                </a:solidFill>
              </a:rPr>
              <a:t>igualdade</a:t>
            </a:r>
            <a:r>
              <a:rPr lang="pt-BR" sz="3400" dirty="0" smtClean="0"/>
              <a:t>. Quando se tem </a:t>
            </a:r>
            <a:r>
              <a:rPr lang="pt-BR" sz="3400" dirty="0" smtClean="0">
                <a:solidFill>
                  <a:srgbClr val="FF0000"/>
                </a:solidFill>
              </a:rPr>
              <a:t>junções </a:t>
            </a:r>
            <a:r>
              <a:rPr lang="pt-BR" sz="3400" dirty="0" smtClean="0">
                <a:solidFill>
                  <a:srgbClr val="FF0000"/>
                </a:solidFill>
              </a:rPr>
              <a:t>por </a:t>
            </a:r>
            <a:r>
              <a:rPr lang="pt-BR" sz="3400" dirty="0" smtClean="0">
                <a:solidFill>
                  <a:srgbClr val="FF0000"/>
                </a:solidFill>
              </a:rPr>
              <a:t>laços </a:t>
            </a:r>
            <a:r>
              <a:rPr lang="pt-BR" sz="3400" dirty="0" smtClean="0">
                <a:solidFill>
                  <a:srgbClr val="FF0000"/>
                </a:solidFill>
              </a:rPr>
              <a:t>aninhados</a:t>
            </a:r>
            <a:r>
              <a:rPr lang="pt-BR" sz="3400" dirty="0" smtClean="0"/>
              <a:t>, a </a:t>
            </a:r>
            <a:r>
              <a:rPr lang="pt-BR" sz="3400" dirty="0" smtClean="0"/>
              <a:t>opção </a:t>
            </a:r>
            <a:r>
              <a:rPr lang="pt-BR" sz="3400" dirty="0" smtClean="0"/>
              <a:t>de </a:t>
            </a:r>
            <a:r>
              <a:rPr lang="pt-BR" sz="3400" dirty="0" err="1" smtClean="0"/>
              <a:t>hash</a:t>
            </a:r>
            <a:r>
              <a:rPr lang="pt-BR" sz="3400" dirty="0" smtClean="0"/>
              <a:t> </a:t>
            </a:r>
            <a:r>
              <a:rPr lang="pt-BR" sz="3400" dirty="0" smtClean="0"/>
              <a:t>é </a:t>
            </a:r>
            <a:r>
              <a:rPr lang="pt-BR" sz="3400" dirty="0" smtClean="0"/>
              <a:t>a </a:t>
            </a:r>
            <a:r>
              <a:rPr lang="pt-BR" sz="3400" dirty="0" smtClean="0"/>
              <a:t>mais adequada </a:t>
            </a:r>
            <a:r>
              <a:rPr lang="pt-BR" sz="3400" dirty="0" smtClean="0"/>
              <a:t>para a </a:t>
            </a:r>
            <a:r>
              <a:rPr lang="pt-BR" sz="3400" dirty="0" smtClean="0"/>
              <a:t>relação </a:t>
            </a:r>
            <a:r>
              <a:rPr lang="pt-BR" sz="3400" dirty="0" smtClean="0"/>
              <a:t>mais interna pois o ganho obtido é</a:t>
            </a:r>
            <a:r>
              <a:rPr lang="pt-BR" sz="3400" dirty="0" smtClean="0"/>
              <a:t> significativo </a:t>
            </a:r>
            <a:r>
              <a:rPr lang="pt-BR" sz="3400" dirty="0" smtClean="0"/>
              <a:t>(</a:t>
            </a:r>
            <a:r>
              <a:rPr lang="pt-BR" sz="3400" dirty="0" smtClean="0"/>
              <a:t>neste caso </a:t>
            </a:r>
            <a:r>
              <a:rPr lang="pt-BR" sz="3400" dirty="0" smtClean="0"/>
              <a:t>a chave de busca deve incluir as colunas de </a:t>
            </a:r>
            <a:r>
              <a:rPr lang="pt-BR" sz="3400" dirty="0" smtClean="0"/>
              <a:t>junção</a:t>
            </a:r>
            <a:r>
              <a:rPr lang="pt-BR" sz="3400" dirty="0" smtClean="0"/>
              <a:t>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Índices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3200" dirty="0" err="1" smtClean="0"/>
              <a:t>Pontos</a:t>
            </a:r>
            <a:r>
              <a:rPr lang="en-US" sz="3200" dirty="0" smtClean="0"/>
              <a:t> a </a:t>
            </a:r>
            <a:r>
              <a:rPr lang="en-US" sz="3200" dirty="0" err="1" smtClean="0"/>
              <a:t>serem</a:t>
            </a:r>
            <a:r>
              <a:rPr lang="en-US" sz="3200" dirty="0" smtClean="0"/>
              <a:t> </a:t>
            </a:r>
            <a:r>
              <a:rPr lang="en-US" sz="3200" dirty="0" err="1" smtClean="0"/>
              <a:t>considerados</a:t>
            </a:r>
            <a:r>
              <a:rPr lang="en-US" sz="3200" dirty="0" smtClean="0"/>
              <a:t>:</a:t>
            </a:r>
          </a:p>
          <a:p>
            <a:r>
              <a:rPr lang="pt-BR" sz="3400" dirty="0" smtClean="0"/>
              <a:t>Índice </a:t>
            </a:r>
            <a:r>
              <a:rPr lang="pt-BR" sz="3400" dirty="0" err="1" smtClean="0"/>
              <a:t>hash</a:t>
            </a:r>
            <a:r>
              <a:rPr lang="pt-BR" sz="3400" dirty="0" smtClean="0"/>
              <a:t> versus á</a:t>
            </a:r>
            <a:r>
              <a:rPr lang="pt-BR" sz="3400" dirty="0" smtClean="0"/>
              <a:t>rvore</a:t>
            </a:r>
            <a:r>
              <a:rPr lang="pt-BR" sz="3400" dirty="0" smtClean="0"/>
              <a:t>: </a:t>
            </a:r>
            <a:endParaRPr lang="pt-BR" sz="3400" dirty="0" smtClean="0"/>
          </a:p>
          <a:p>
            <a:pPr lvl="1"/>
            <a:r>
              <a:rPr lang="pt-BR" sz="3400" dirty="0" smtClean="0"/>
              <a:t>Índices </a:t>
            </a:r>
            <a:r>
              <a:rPr lang="pt-BR" sz="3400" dirty="0" smtClean="0"/>
              <a:t>do tipo á</a:t>
            </a:r>
            <a:r>
              <a:rPr lang="pt-BR" sz="3400" dirty="0" smtClean="0"/>
              <a:t>rvore </a:t>
            </a:r>
            <a:r>
              <a:rPr lang="pt-BR" sz="3400" dirty="0" smtClean="0"/>
              <a:t>B+ devem ser considerados em </a:t>
            </a:r>
            <a:r>
              <a:rPr lang="pt-BR" sz="3400" dirty="0" smtClean="0"/>
              <a:t>consultas que </a:t>
            </a:r>
            <a:r>
              <a:rPr lang="pt-BR" sz="3400" dirty="0" smtClean="0"/>
              <a:t>envolvem </a:t>
            </a:r>
            <a:r>
              <a:rPr lang="pt-BR" sz="3400" dirty="0" smtClean="0"/>
              <a:t>intervalos </a:t>
            </a:r>
          </a:p>
          <a:p>
            <a:pPr lvl="1"/>
            <a:r>
              <a:rPr lang="pt-BR" sz="3400" dirty="0" smtClean="0"/>
              <a:t>índices </a:t>
            </a:r>
            <a:r>
              <a:rPr lang="pt-BR" sz="3400" dirty="0" smtClean="0"/>
              <a:t>do tipo </a:t>
            </a:r>
            <a:r>
              <a:rPr lang="pt-BR" sz="3400" dirty="0" err="1" smtClean="0"/>
              <a:t>hash</a:t>
            </a:r>
            <a:r>
              <a:rPr lang="pt-BR" sz="3400" dirty="0" smtClean="0"/>
              <a:t> nos casos </a:t>
            </a:r>
            <a:r>
              <a:rPr lang="pt-BR" sz="3400" dirty="0" smtClean="0"/>
              <a:t>de igualdade</a:t>
            </a:r>
            <a:r>
              <a:rPr lang="pt-BR" sz="3400" dirty="0" smtClean="0"/>
              <a:t>. Quando se tem </a:t>
            </a:r>
            <a:r>
              <a:rPr lang="pt-BR" sz="3400" dirty="0" smtClean="0"/>
              <a:t>junções </a:t>
            </a:r>
            <a:r>
              <a:rPr lang="pt-BR" sz="3400" dirty="0" smtClean="0"/>
              <a:t>por </a:t>
            </a:r>
            <a:r>
              <a:rPr lang="pt-BR" sz="3400" dirty="0" smtClean="0"/>
              <a:t>laços </a:t>
            </a:r>
            <a:r>
              <a:rPr lang="pt-BR" sz="3400" dirty="0" smtClean="0"/>
              <a:t>aninhados, a </a:t>
            </a:r>
            <a:r>
              <a:rPr lang="pt-BR" sz="3400" dirty="0" smtClean="0"/>
              <a:t>opção </a:t>
            </a:r>
            <a:r>
              <a:rPr lang="pt-BR" sz="3400" dirty="0" smtClean="0"/>
              <a:t>de </a:t>
            </a:r>
            <a:r>
              <a:rPr lang="pt-BR" sz="3400" dirty="0" err="1" smtClean="0"/>
              <a:t>hash</a:t>
            </a:r>
            <a:r>
              <a:rPr lang="pt-BR" sz="3400" dirty="0" smtClean="0"/>
              <a:t> </a:t>
            </a:r>
            <a:r>
              <a:rPr lang="pt-BR" sz="3400" dirty="0" smtClean="0"/>
              <a:t>é </a:t>
            </a:r>
            <a:r>
              <a:rPr lang="pt-BR" sz="3400" dirty="0" smtClean="0"/>
              <a:t>a </a:t>
            </a:r>
            <a:r>
              <a:rPr lang="pt-BR" sz="3400" dirty="0" smtClean="0"/>
              <a:t>mais adequada </a:t>
            </a:r>
            <a:r>
              <a:rPr lang="pt-BR" sz="3400" dirty="0" smtClean="0"/>
              <a:t>para a </a:t>
            </a:r>
            <a:r>
              <a:rPr lang="pt-BR" sz="3400" dirty="0" smtClean="0"/>
              <a:t>relação </a:t>
            </a:r>
            <a:r>
              <a:rPr lang="pt-BR" sz="3400" dirty="0" smtClean="0"/>
              <a:t>mais interna pois o ganho obtido é</a:t>
            </a:r>
            <a:r>
              <a:rPr lang="pt-BR" sz="3400" dirty="0" smtClean="0"/>
              <a:t> significativo </a:t>
            </a:r>
            <a:r>
              <a:rPr lang="pt-BR" sz="3400" dirty="0" smtClean="0"/>
              <a:t>(</a:t>
            </a:r>
            <a:r>
              <a:rPr lang="pt-BR" sz="3400" dirty="0" smtClean="0"/>
              <a:t>neste caso </a:t>
            </a:r>
            <a:r>
              <a:rPr lang="pt-BR" sz="3400" dirty="0" smtClean="0"/>
              <a:t>a chave de busca deve incluir as colunas de </a:t>
            </a:r>
            <a:r>
              <a:rPr lang="pt-BR" sz="3400" dirty="0" smtClean="0"/>
              <a:t>junção</a:t>
            </a:r>
            <a:r>
              <a:rPr lang="pt-BR" sz="3400" dirty="0" smtClean="0"/>
              <a:t>).</a:t>
            </a:r>
          </a:p>
          <a:p>
            <a:r>
              <a:rPr lang="pt-BR" sz="3400" dirty="0" smtClean="0"/>
              <a:t>Ponderação </a:t>
            </a:r>
            <a:r>
              <a:rPr lang="pt-BR" sz="3400" dirty="0" smtClean="0"/>
              <a:t>do custo de </a:t>
            </a:r>
            <a:r>
              <a:rPr lang="pt-BR" sz="3400" dirty="0" smtClean="0"/>
              <a:t>manutenção </a:t>
            </a:r>
            <a:r>
              <a:rPr lang="pt-BR" sz="3400" dirty="0" smtClean="0"/>
              <a:t>do </a:t>
            </a:r>
            <a:r>
              <a:rPr lang="pt-BR" sz="3400" dirty="0" smtClean="0"/>
              <a:t>índice</a:t>
            </a:r>
            <a:r>
              <a:rPr lang="pt-BR" sz="3400" dirty="0" smtClean="0"/>
              <a:t>: </a:t>
            </a:r>
            <a:endParaRPr lang="pt-BR" sz="3400" dirty="0" smtClean="0"/>
          </a:p>
          <a:p>
            <a:pPr lvl="1"/>
            <a:r>
              <a:rPr lang="pt-BR" sz="3400" dirty="0" smtClean="0"/>
              <a:t>Para </a:t>
            </a:r>
            <a:r>
              <a:rPr lang="pt-BR" sz="3400" dirty="0" smtClean="0"/>
              <a:t>cada </a:t>
            </a:r>
            <a:r>
              <a:rPr lang="pt-BR" sz="3400" dirty="0" smtClean="0"/>
              <a:t>índice </a:t>
            </a:r>
            <a:r>
              <a:rPr lang="pt-BR" sz="3400" dirty="0" smtClean="0"/>
              <a:t>criado </a:t>
            </a:r>
            <a:r>
              <a:rPr lang="pt-BR" sz="3400" dirty="0" smtClean="0"/>
              <a:t>é necessário um </a:t>
            </a:r>
            <a:r>
              <a:rPr lang="pt-BR" sz="3400" dirty="0" smtClean="0"/>
              <a:t>estudo sobre o impacto que o mesmo </a:t>
            </a:r>
            <a:r>
              <a:rPr lang="pt-BR" sz="3400" dirty="0" smtClean="0"/>
              <a:t>ir</a:t>
            </a:r>
            <a:r>
              <a:rPr lang="pt-BR" sz="3400" dirty="0" smtClean="0"/>
              <a:t>á</a:t>
            </a:r>
            <a:r>
              <a:rPr lang="pt-BR" sz="3400" dirty="0" smtClean="0"/>
              <a:t> </a:t>
            </a:r>
            <a:r>
              <a:rPr lang="pt-BR" sz="3400" dirty="0" smtClean="0"/>
              <a:t>causar no sistema, </a:t>
            </a:r>
            <a:r>
              <a:rPr lang="pt-BR" sz="3400" dirty="0" smtClean="0"/>
              <a:t>principalmente com relação a </a:t>
            </a:r>
            <a:r>
              <a:rPr lang="pt-BR" sz="3400" dirty="0" smtClean="0"/>
              <a:t>sobrecarga de sua </a:t>
            </a:r>
            <a:r>
              <a:rPr lang="pt-BR" sz="3400" dirty="0" smtClean="0"/>
              <a:t>manutenção </a:t>
            </a:r>
            <a:r>
              <a:rPr lang="pt-BR" sz="3400" dirty="0" smtClean="0"/>
              <a:t>nas </a:t>
            </a:r>
            <a:r>
              <a:rPr lang="pt-BR" sz="3400" dirty="0" smtClean="0"/>
              <a:t>atualizações</a:t>
            </a:r>
            <a:r>
              <a:rPr lang="pt-BR" sz="3400" dirty="0" smtClean="0"/>
              <a:t>.</a:t>
            </a:r>
            <a:endParaRPr lang="en-US" sz="3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Bom</a:t>
            </a:r>
            <a:r>
              <a:rPr lang="en-US" dirty="0" smtClean="0"/>
              <a:t> </a:t>
            </a:r>
            <a:r>
              <a:rPr lang="en-US" dirty="0" err="1" smtClean="0"/>
              <a:t>desempenho</a:t>
            </a:r>
            <a:r>
              <a:rPr lang="en-US" dirty="0" smtClean="0"/>
              <a:t> do SGBD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/>
            <a:r>
              <a:rPr lang="pt-BR" dirty="0" smtClean="0"/>
              <a:t> Boas decisões durante o projeto (design) do sistema. </a:t>
            </a:r>
          </a:p>
          <a:p>
            <a:pPr marL="834390" lvl="1" indent="-514350"/>
            <a:r>
              <a:rPr lang="pt-BR" dirty="0" smtClean="0"/>
              <a:t>Considerações sobre:  </a:t>
            </a:r>
          </a:p>
          <a:p>
            <a:pPr marL="1108710" lvl="2" indent="-514350"/>
            <a:r>
              <a:rPr lang="pt-BR" dirty="0" smtClean="0"/>
              <a:t>o volume esperado de dados em cada relação (tabela) do sistema</a:t>
            </a:r>
          </a:p>
          <a:p>
            <a:pPr marL="1108710" lvl="2" indent="-514350"/>
            <a:r>
              <a:rPr lang="pt-BR" dirty="0" smtClean="0"/>
              <a:t>quais consultas serão realizadas</a:t>
            </a:r>
          </a:p>
          <a:p>
            <a:pPr marL="1108710" lvl="2" indent="-514350"/>
            <a:r>
              <a:rPr lang="pt-BR" dirty="0" smtClean="0"/>
              <a:t>quais dessas consultas serão mais frequentes</a:t>
            </a:r>
          </a:p>
          <a:p>
            <a:pPr marL="1108710" lvl="2" indent="-514350"/>
            <a:endParaRPr lang="pt-BR" dirty="0" smtClean="0"/>
          </a:p>
          <a:p>
            <a:pPr marL="514350" indent="-514350"/>
            <a:r>
              <a:rPr lang="pt-BR" dirty="0" smtClean="0"/>
              <a:t>Funcionamento real</a:t>
            </a:r>
          </a:p>
          <a:p>
            <a:pPr marL="834390" lvl="1" indent="-514350"/>
            <a:r>
              <a:rPr lang="pt-BR" dirty="0" smtClean="0"/>
              <a:t>conhecido somente quando implementado</a:t>
            </a:r>
          </a:p>
          <a:p>
            <a:pPr marL="834390" lvl="1" indent="-514350"/>
            <a:r>
              <a:rPr lang="pt-BR" dirty="0" smtClean="0"/>
              <a:t>muitas das considerações que os projetistas haviam feito durante a fase de design podem mostrar-se incorretas.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 um </a:t>
            </a:r>
            <a:r>
              <a:rPr lang="en-US" dirty="0" err="1" smtClean="0"/>
              <a:t>bom</a:t>
            </a:r>
            <a:r>
              <a:rPr lang="en-US" dirty="0" smtClean="0"/>
              <a:t> </a:t>
            </a:r>
            <a:r>
              <a:rPr lang="en-US" dirty="0" err="1" smtClean="0"/>
              <a:t>projeto</a:t>
            </a:r>
            <a:r>
              <a:rPr lang="en-US" dirty="0" smtClean="0"/>
              <a:t> de SGBD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Conhecer</a:t>
            </a:r>
            <a:r>
              <a:rPr lang="en-US" dirty="0" smtClean="0"/>
              <a:t> as </a:t>
            </a:r>
            <a:r>
              <a:rPr lang="en-US" dirty="0" err="1" smtClean="0"/>
              <a:t>cargas</a:t>
            </a:r>
            <a:r>
              <a:rPr lang="en-US" dirty="0" smtClean="0"/>
              <a:t> de </a:t>
            </a:r>
            <a:r>
              <a:rPr lang="en-US" dirty="0" err="1" smtClean="0"/>
              <a:t>trabalho</a:t>
            </a:r>
            <a:r>
              <a:rPr lang="en-US" dirty="0" smtClean="0"/>
              <a:t> do SGBD:</a:t>
            </a:r>
          </a:p>
          <a:p>
            <a:pPr lvl="1">
              <a:lnSpc>
                <a:spcPct val="150000"/>
              </a:lnSpc>
            </a:pPr>
            <a:r>
              <a:rPr lang="pt-BR" dirty="0" smtClean="0"/>
              <a:t>Uma lista das consultas (com suas </a:t>
            </a:r>
            <a:r>
              <a:rPr lang="pt-BR" dirty="0" err="1" smtClean="0"/>
              <a:t>frequencias</a:t>
            </a:r>
            <a:r>
              <a:rPr lang="pt-BR" dirty="0" smtClean="0"/>
              <a:t>)</a:t>
            </a:r>
          </a:p>
          <a:p>
            <a:pPr lvl="1">
              <a:lnSpc>
                <a:spcPct val="150000"/>
              </a:lnSpc>
            </a:pPr>
            <a:r>
              <a:rPr lang="pt-BR" dirty="0" smtClean="0"/>
              <a:t>Uma lista de atualizações (com suas </a:t>
            </a:r>
            <a:r>
              <a:rPr lang="pt-BR" dirty="0" err="1" smtClean="0"/>
              <a:t>frequencias</a:t>
            </a:r>
            <a:r>
              <a:rPr lang="pt-BR" dirty="0" smtClean="0"/>
              <a:t>)</a:t>
            </a:r>
          </a:p>
          <a:p>
            <a:pPr lvl="1">
              <a:lnSpc>
                <a:spcPct val="150000"/>
              </a:lnSpc>
            </a:pPr>
            <a:r>
              <a:rPr lang="pt-BR" dirty="0" smtClean="0"/>
              <a:t>Objetivos de desempenho para cada tipo de consulta e atualização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carga</a:t>
            </a:r>
            <a:r>
              <a:rPr lang="en-US" dirty="0" smtClean="0"/>
              <a:t> de </a:t>
            </a:r>
            <a:r>
              <a:rPr lang="en-US" dirty="0" err="1" smtClean="0"/>
              <a:t>trabalho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302752" cy="4953000"/>
          </a:xfrm>
        </p:spPr>
        <p:txBody>
          <a:bodyPr>
            <a:normAutofit/>
          </a:bodyPr>
          <a:lstStyle/>
          <a:p>
            <a:r>
              <a:rPr lang="pt-BR" dirty="0" smtClean="0"/>
              <a:t>Para cada consulta da carga de trabalho é preciso </a:t>
            </a:r>
            <a:r>
              <a:rPr lang="en-US" dirty="0" err="1" smtClean="0"/>
              <a:t>identificar</a:t>
            </a:r>
            <a:r>
              <a:rPr lang="en-US" dirty="0" smtClean="0"/>
              <a:t>:</a:t>
            </a:r>
          </a:p>
          <a:p>
            <a:pPr lvl="1">
              <a:lnSpc>
                <a:spcPct val="150000"/>
              </a:lnSpc>
            </a:pPr>
            <a:r>
              <a:rPr lang="pt-BR" dirty="0" smtClean="0"/>
              <a:t>Quais relações </a:t>
            </a:r>
            <a:r>
              <a:rPr lang="pt-BR" dirty="0" err="1" smtClean="0"/>
              <a:t>são</a:t>
            </a:r>
            <a:r>
              <a:rPr lang="pt-BR" dirty="0" smtClean="0"/>
              <a:t> acessadas</a:t>
            </a:r>
          </a:p>
          <a:p>
            <a:pPr lvl="1">
              <a:lnSpc>
                <a:spcPct val="150000"/>
              </a:lnSpc>
            </a:pPr>
            <a:r>
              <a:rPr lang="pt-BR" dirty="0" smtClean="0"/>
              <a:t>Quais atributos </a:t>
            </a:r>
            <a:r>
              <a:rPr lang="pt-BR" dirty="0" err="1" smtClean="0"/>
              <a:t>são</a:t>
            </a:r>
            <a:r>
              <a:rPr lang="pt-BR" dirty="0" smtClean="0"/>
              <a:t> retidos (na cláusula SELECT)</a:t>
            </a:r>
          </a:p>
          <a:p>
            <a:pPr lvl="1">
              <a:lnSpc>
                <a:spcPct val="150000"/>
              </a:lnSpc>
            </a:pPr>
            <a:r>
              <a:rPr lang="pt-BR" dirty="0" smtClean="0"/>
              <a:t>Quais atributos possuem condições de junção ou seleção expressas sobre eles (na cláusula WHERE) e </a:t>
            </a:r>
            <a:r>
              <a:rPr lang="pt-BR" dirty="0" err="1" smtClean="0"/>
              <a:t>quão</a:t>
            </a:r>
            <a:r>
              <a:rPr lang="pt-BR" dirty="0" smtClean="0"/>
              <a:t> seletivas estas condições tendem a ser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Atualização</a:t>
            </a:r>
            <a:r>
              <a:rPr lang="en-US" dirty="0" smtClean="0"/>
              <a:t> de </a:t>
            </a:r>
            <a:r>
              <a:rPr lang="en-US" dirty="0" err="1" smtClean="0"/>
              <a:t>carga</a:t>
            </a:r>
            <a:r>
              <a:rPr lang="en-US" dirty="0" smtClean="0"/>
              <a:t> de </a:t>
            </a:r>
            <a:r>
              <a:rPr lang="en-US" dirty="0" err="1" smtClean="0"/>
              <a:t>trabalho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302752" cy="4953000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para cada atualização da carga de trabalho é necessário considerar</a:t>
            </a:r>
            <a:r>
              <a:rPr lang="en-US" dirty="0" smtClean="0"/>
              <a:t>:</a:t>
            </a:r>
          </a:p>
          <a:p>
            <a:pPr lvl="1">
              <a:lnSpc>
                <a:spcPct val="150000"/>
              </a:lnSpc>
            </a:pPr>
            <a:r>
              <a:rPr lang="pt-BR" dirty="0" smtClean="0"/>
              <a:t>Quais atributos possuem condições de junção ou seleção expressas sobre eles (na cláusula WHERE) e quao seletivas estas condições tendem a ser</a:t>
            </a:r>
          </a:p>
          <a:p>
            <a:pPr lvl="1">
              <a:lnSpc>
                <a:spcPct val="150000"/>
              </a:lnSpc>
            </a:pPr>
            <a:r>
              <a:rPr lang="pt-BR" dirty="0" smtClean="0"/>
              <a:t>O tipo de atualização (INSERT, DELETE ou UPDATE) e a relação a ser atualizada</a:t>
            </a:r>
          </a:p>
          <a:p>
            <a:pPr lvl="1">
              <a:lnSpc>
                <a:spcPct val="150000"/>
              </a:lnSpc>
            </a:pPr>
            <a:r>
              <a:rPr lang="pt-BR" dirty="0" smtClean="0"/>
              <a:t>Para os comandos de atualização, quais campos </a:t>
            </a:r>
            <a:r>
              <a:rPr lang="pt-BR" dirty="0" err="1" smtClean="0"/>
              <a:t>serão</a:t>
            </a:r>
            <a:r>
              <a:rPr lang="pt-BR" dirty="0" smtClean="0"/>
              <a:t> </a:t>
            </a:r>
            <a:r>
              <a:rPr lang="pt-BR" dirty="0" err="1" smtClean="0"/>
              <a:t>modicados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 </a:t>
            </a:r>
            <a:r>
              <a:rPr lang="en-US" dirty="0" err="1" smtClean="0"/>
              <a:t>que</a:t>
            </a:r>
            <a:r>
              <a:rPr lang="en-US" dirty="0" smtClean="0"/>
              <a:t> é Tuning?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3200" dirty="0" err="1" smtClean="0"/>
              <a:t>Fase</a:t>
            </a:r>
            <a:r>
              <a:rPr lang="en-US" sz="3200" dirty="0" smtClean="0"/>
              <a:t> de </a:t>
            </a:r>
            <a:r>
              <a:rPr lang="en-US" sz="3200" dirty="0" err="1" smtClean="0"/>
              <a:t>ajuste</a:t>
            </a:r>
            <a:r>
              <a:rPr lang="en-US" sz="3200" dirty="0" smtClean="0"/>
              <a:t> do </a:t>
            </a:r>
            <a:r>
              <a:rPr lang="en-US" sz="3200" dirty="0" err="1" smtClean="0"/>
              <a:t>sistema</a:t>
            </a:r>
            <a:r>
              <a:rPr lang="en-US" sz="3200" dirty="0" smtClean="0"/>
              <a:t> com o </a:t>
            </a:r>
            <a:r>
              <a:rPr lang="en-US" sz="3200" dirty="0" err="1" smtClean="0"/>
              <a:t>objetivo</a:t>
            </a:r>
            <a:r>
              <a:rPr lang="en-US" sz="3200" dirty="0" smtClean="0"/>
              <a:t> de </a:t>
            </a:r>
            <a:r>
              <a:rPr lang="en-US" sz="3200" dirty="0" err="1" smtClean="0"/>
              <a:t>melhorar</a:t>
            </a:r>
            <a:r>
              <a:rPr lang="en-US" sz="3200" dirty="0" smtClean="0"/>
              <a:t> o </a:t>
            </a:r>
            <a:r>
              <a:rPr lang="en-US" sz="3200" dirty="0" err="1" smtClean="0"/>
              <a:t>desempenho</a:t>
            </a:r>
            <a:r>
              <a:rPr lang="en-US" sz="3200" dirty="0" smtClean="0"/>
              <a:t> do </a:t>
            </a:r>
            <a:r>
              <a:rPr lang="en-US" sz="3200" dirty="0" err="1" smtClean="0"/>
              <a:t>sistema</a:t>
            </a:r>
            <a:r>
              <a:rPr lang="en-US" sz="3200" dirty="0" smtClean="0"/>
              <a:t> de </a:t>
            </a:r>
            <a:r>
              <a:rPr lang="en-US" sz="3200" dirty="0" err="1" smtClean="0"/>
              <a:t>banco</a:t>
            </a:r>
            <a:r>
              <a:rPr lang="en-US" sz="3200" dirty="0" smtClean="0"/>
              <a:t> de dados.</a:t>
            </a:r>
          </a:p>
          <a:p>
            <a:endParaRPr lang="en-US" sz="3200" dirty="0" smtClean="0"/>
          </a:p>
          <a:p>
            <a:r>
              <a:rPr lang="en-US" sz="3200" dirty="0" err="1" smtClean="0"/>
              <a:t>Fase</a:t>
            </a:r>
            <a:r>
              <a:rPr lang="en-US" sz="3200" dirty="0" smtClean="0"/>
              <a:t> posterior </a:t>
            </a:r>
            <a:r>
              <a:rPr lang="en-US" sz="3200" dirty="0" err="1" smtClean="0"/>
              <a:t>ao</a:t>
            </a:r>
            <a:r>
              <a:rPr lang="en-US" sz="3200" dirty="0" smtClean="0"/>
              <a:t> design e a </a:t>
            </a:r>
            <a:r>
              <a:rPr lang="en-US" sz="3200" dirty="0" err="1" smtClean="0"/>
              <a:t>implementação</a:t>
            </a:r>
            <a:endParaRPr lang="en-US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Tuning – </a:t>
            </a:r>
            <a:r>
              <a:rPr lang="en-US" dirty="0" err="1" smtClean="0"/>
              <a:t>Processo</a:t>
            </a:r>
            <a:r>
              <a:rPr lang="en-US" dirty="0" smtClean="0"/>
              <a:t> de </a:t>
            </a:r>
            <a:r>
              <a:rPr lang="en-US" dirty="0" err="1" smtClean="0"/>
              <a:t>refinamento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Envolve</a:t>
            </a:r>
            <a:r>
              <a:rPr lang="en-US" dirty="0" smtClean="0"/>
              <a:t> </a:t>
            </a:r>
            <a:r>
              <a:rPr lang="en-US" dirty="0" err="1" smtClean="0"/>
              <a:t>vários</a:t>
            </a:r>
            <a:r>
              <a:rPr lang="en-US" dirty="0" smtClean="0"/>
              <a:t> </a:t>
            </a:r>
            <a:r>
              <a:rPr lang="en-US" dirty="0" err="1" smtClean="0"/>
              <a:t>aspectos</a:t>
            </a:r>
            <a:r>
              <a:rPr lang="en-US" dirty="0" smtClean="0"/>
              <a:t> do SGBD:</a:t>
            </a:r>
          </a:p>
          <a:p>
            <a:pPr lvl="1"/>
            <a:r>
              <a:rPr lang="en-US" dirty="0" err="1" smtClean="0"/>
              <a:t>Esquemas</a:t>
            </a:r>
            <a:r>
              <a:rPr lang="en-US" dirty="0" smtClean="0"/>
              <a:t> e </a:t>
            </a:r>
            <a:r>
              <a:rPr lang="en-US" dirty="0" err="1" smtClean="0"/>
              <a:t>Projeto</a:t>
            </a:r>
            <a:r>
              <a:rPr lang="en-US" dirty="0" smtClean="0"/>
              <a:t> do BD</a:t>
            </a:r>
          </a:p>
          <a:p>
            <a:pPr lvl="1"/>
            <a:r>
              <a:rPr lang="en-US" dirty="0" err="1" smtClean="0"/>
              <a:t>Configurações</a:t>
            </a:r>
            <a:r>
              <a:rPr lang="en-US" dirty="0" smtClean="0"/>
              <a:t> do Software</a:t>
            </a:r>
          </a:p>
          <a:p>
            <a:pPr lvl="1"/>
            <a:r>
              <a:rPr lang="en-US" dirty="0" err="1" smtClean="0"/>
              <a:t>Ajuste</a:t>
            </a:r>
            <a:r>
              <a:rPr lang="en-US" dirty="0" smtClean="0"/>
              <a:t> do Hardware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Fase</a:t>
            </a:r>
            <a:r>
              <a:rPr lang="en-US" dirty="0" smtClean="0"/>
              <a:t> de Design – </a:t>
            </a:r>
            <a:r>
              <a:rPr lang="en-US" dirty="0" err="1" smtClean="0"/>
              <a:t>Fase</a:t>
            </a:r>
            <a:r>
              <a:rPr lang="en-US" dirty="0" smtClean="0"/>
              <a:t> de Tuning	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Segundo </a:t>
            </a:r>
            <a:r>
              <a:rPr lang="en-US" dirty="0" err="1" smtClean="0"/>
              <a:t>Ramakrishnan</a:t>
            </a:r>
            <a:r>
              <a:rPr lang="en-US" dirty="0" smtClean="0"/>
              <a:t> e </a:t>
            </a:r>
            <a:r>
              <a:rPr lang="en-US" dirty="0" err="1" smtClean="0"/>
              <a:t>Gerke</a:t>
            </a:r>
            <a:r>
              <a:rPr lang="en-US" dirty="0" smtClean="0"/>
              <a:t> (2002)</a:t>
            </a:r>
          </a:p>
          <a:p>
            <a:r>
              <a:rPr lang="en-US" dirty="0" err="1" smtClean="0"/>
              <a:t>Fase</a:t>
            </a:r>
            <a:r>
              <a:rPr lang="en-US" dirty="0" smtClean="0"/>
              <a:t> de Design:</a:t>
            </a:r>
          </a:p>
          <a:p>
            <a:pPr marL="880110" lvl="1" indent="-514350">
              <a:buFont typeface="+mj-lt"/>
              <a:buAutoNum type="arabicPeriod"/>
            </a:pPr>
            <a:r>
              <a:rPr lang="pt-BR" dirty="0" smtClean="0"/>
              <a:t>análise de requisitos</a:t>
            </a:r>
          </a:p>
          <a:p>
            <a:pPr marL="880110" lvl="1" indent="-514350">
              <a:buFont typeface="+mj-lt"/>
              <a:buAutoNum type="arabicPeriod"/>
            </a:pPr>
            <a:r>
              <a:rPr lang="pt-BR" dirty="0" smtClean="0"/>
              <a:t>projeto conceitual</a:t>
            </a:r>
          </a:p>
          <a:p>
            <a:pPr marL="880110" lvl="1" indent="-514350">
              <a:buFont typeface="+mj-lt"/>
              <a:buAutoNum type="arabicPeriod"/>
            </a:pPr>
            <a:r>
              <a:rPr lang="pt-BR" dirty="0" smtClean="0"/>
              <a:t>projeto lógico</a:t>
            </a:r>
          </a:p>
          <a:p>
            <a:pPr marL="880110" lvl="1" indent="-514350">
              <a:buFont typeface="+mj-lt"/>
              <a:buAutoNum type="arabicPeriod"/>
            </a:pPr>
            <a:r>
              <a:rPr lang="pt-BR" dirty="0" smtClean="0"/>
              <a:t>refinamento dos esquemas das relações</a:t>
            </a:r>
          </a:p>
          <a:p>
            <a:pPr marL="880110" lvl="1" indent="-514350">
              <a:buFont typeface="+mj-lt"/>
              <a:buAutoNum type="arabicPeriod"/>
            </a:pPr>
            <a:r>
              <a:rPr lang="pt-BR" dirty="0" smtClean="0"/>
              <a:t>projeto físico</a:t>
            </a:r>
          </a:p>
          <a:p>
            <a:pPr marL="880110" lvl="1" indent="-514350">
              <a:buFont typeface="+mj-lt"/>
              <a:buAutoNum type="arabicPeriod"/>
            </a:pPr>
            <a:r>
              <a:rPr lang="pt-BR" dirty="0" smtClean="0"/>
              <a:t>projeto dos aspectos de segurança do dados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Fase</a:t>
            </a:r>
            <a:r>
              <a:rPr lang="en-US" dirty="0" smtClean="0"/>
              <a:t> de Design – </a:t>
            </a:r>
            <a:r>
              <a:rPr lang="en-US" dirty="0" err="1" smtClean="0"/>
              <a:t>Fase</a:t>
            </a:r>
            <a:r>
              <a:rPr lang="en-US" dirty="0" smtClean="0"/>
              <a:t> de Tuning	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Segundo </a:t>
            </a:r>
            <a:r>
              <a:rPr lang="en-US" dirty="0" err="1" smtClean="0"/>
              <a:t>Ramakrishnan</a:t>
            </a:r>
            <a:r>
              <a:rPr lang="en-US" dirty="0" smtClean="0"/>
              <a:t> e </a:t>
            </a:r>
            <a:r>
              <a:rPr lang="en-US" dirty="0" err="1" smtClean="0"/>
              <a:t>Gerke</a:t>
            </a:r>
            <a:r>
              <a:rPr lang="en-US" dirty="0" smtClean="0"/>
              <a:t> (2002)</a:t>
            </a:r>
          </a:p>
          <a:p>
            <a:r>
              <a:rPr lang="en-US" dirty="0" err="1" smtClean="0"/>
              <a:t>Fase</a:t>
            </a:r>
            <a:r>
              <a:rPr lang="en-US" dirty="0" smtClean="0"/>
              <a:t> de Tuning:</a:t>
            </a:r>
          </a:p>
          <a:p>
            <a:r>
              <a:rPr lang="pt-BR" sz="3200" dirty="0" smtClean="0"/>
              <a:t>execução de ações relacionadas as 6 fases de design (não necessariamente de maneira ordenada) para aumentar o desempenho do SGBD.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o">
  <a:themeElements>
    <a:clrScheme name="Median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108</TotalTime>
  <Words>1133</Words>
  <Application>Microsoft Office PowerPoint</Application>
  <PresentationFormat>Apresentação na tela (4:3)</PresentationFormat>
  <Paragraphs>106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0" baseType="lpstr">
      <vt:lpstr>Mediano</vt:lpstr>
      <vt:lpstr>Tuning</vt:lpstr>
      <vt:lpstr>Bom desempenho do SGBD</vt:lpstr>
      <vt:lpstr>Para um bom projeto de SGBD</vt:lpstr>
      <vt:lpstr>Para cada carga de trabalho</vt:lpstr>
      <vt:lpstr>Atualização de carga de trabalho</vt:lpstr>
      <vt:lpstr>O que é Tuning?</vt:lpstr>
      <vt:lpstr>Tuning – Processo de refinamento</vt:lpstr>
      <vt:lpstr>Fase de Design – Fase de Tuning </vt:lpstr>
      <vt:lpstr>Fase de Design – Fase de Tuning </vt:lpstr>
      <vt:lpstr>Fases do Tuning</vt:lpstr>
      <vt:lpstr>Como saber o que precisa de ajustes?</vt:lpstr>
      <vt:lpstr>Tuning – Decisões importantes</vt:lpstr>
      <vt:lpstr>Tuning – Decisões importantes</vt:lpstr>
      <vt:lpstr>Seleção de índices</vt:lpstr>
      <vt:lpstr>Índices</vt:lpstr>
      <vt:lpstr>Índices</vt:lpstr>
      <vt:lpstr>Índices</vt:lpstr>
      <vt:lpstr>Índices</vt:lpstr>
      <vt:lpstr>Índices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Tuning</dc:title>
  <dc:creator>lilian</dc:creator>
  <cp:lastModifiedBy>lilian</cp:lastModifiedBy>
  <cp:revision>30</cp:revision>
  <dcterms:created xsi:type="dcterms:W3CDTF">2012-09-12T13:06:33Z</dcterms:created>
  <dcterms:modified xsi:type="dcterms:W3CDTF">2012-09-12T18:59:32Z</dcterms:modified>
</cp:coreProperties>
</file>